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92" r:id="rId4"/>
    <p:sldMasterId id="2147483678" r:id="rId5"/>
  </p:sldMasterIdLst>
  <p:notesMasterIdLst>
    <p:notesMasterId r:id="rId16"/>
  </p:notesMasterIdLst>
  <p:handoutMasterIdLst>
    <p:handoutMasterId r:id="rId17"/>
  </p:handoutMasterIdLst>
  <p:sldIdLst>
    <p:sldId id="268" r:id="rId6"/>
    <p:sldId id="269" r:id="rId7"/>
    <p:sldId id="272" r:id="rId8"/>
    <p:sldId id="277" r:id="rId9"/>
    <p:sldId id="275" r:id="rId10"/>
    <p:sldId id="270" r:id="rId11"/>
    <p:sldId id="273" r:id="rId12"/>
    <p:sldId id="271" r:id="rId13"/>
    <p:sldId id="276" r:id="rId14"/>
    <p:sldId id="274" r:id="rId15"/>
  </p:sldIdLst>
  <p:sldSz cx="12192000" cy="6858000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7" userDrawn="1">
          <p15:clr>
            <a:srgbClr val="A4A3A4"/>
          </p15:clr>
        </p15:guide>
        <p15:guide id="2" pos="7015" userDrawn="1">
          <p15:clr>
            <a:srgbClr val="A4A3A4"/>
          </p15:clr>
        </p15:guide>
        <p15:guide id="3" pos="6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F207CA"/>
    <a:srgbClr val="0FE6F8"/>
    <a:srgbClr val="253366"/>
    <a:srgbClr val="FEFCDE"/>
    <a:srgbClr val="FBEA1C"/>
    <a:srgbClr val="B30505"/>
    <a:srgbClr val="2EAC68"/>
    <a:srgbClr val="005DE0"/>
    <a:srgbClr val="2621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16" autoAdjust="0"/>
    <p:restoredTop sz="82963" autoAdjust="0"/>
  </p:normalViewPr>
  <p:slideViewPr>
    <p:cSldViewPr snapToObjects="1" showGuides="1">
      <p:cViewPr varScale="1">
        <p:scale>
          <a:sx n="109" d="100"/>
          <a:sy n="109" d="100"/>
        </p:scale>
        <p:origin x="714" y="102"/>
      </p:cViewPr>
      <p:guideLst>
        <p:guide orient="horz" pos="3067"/>
        <p:guide pos="7015"/>
        <p:guide pos="6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 showGuides="1">
      <p:cViewPr varScale="1">
        <p:scale>
          <a:sx n="64" d="100"/>
          <a:sy n="64" d="100"/>
        </p:scale>
        <p:origin x="311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8C6C0-723B-1144-B0BB-13233DB680E2}" type="datetimeFigureOut">
              <a:rPr lang="fr-FR" smtClean="0"/>
              <a:pPr/>
              <a:t>25/04/2022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49DF4-BFDC-CE44-88D7-285A0821448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25803-7089-5846-80C7-3D9AC85D7E45}" type="datetimeFigureOut">
              <a:rPr lang="fr-FR" smtClean="0"/>
              <a:pPr/>
              <a:t>25/04/2022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F73C1-2BD6-684E-AA1B-49165E0DF4B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F73C1-2BD6-684E-AA1B-49165E0DF4B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9145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F73C1-2BD6-684E-AA1B-49165E0DF4BD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689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F73C1-2BD6-684E-AA1B-49165E0DF4BD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410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F73C1-2BD6-684E-AA1B-49165E0DF4BD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974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F73C1-2BD6-684E-AA1B-49165E0DF4BD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541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F73C1-2BD6-684E-AA1B-49165E0DF4BD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583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F73C1-2BD6-684E-AA1B-49165E0DF4BD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4401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F73C1-2BD6-684E-AA1B-49165E0DF4BD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513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F73C1-2BD6-684E-AA1B-49165E0DF4BD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1661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F73C1-2BD6-684E-AA1B-49165E0DF4BD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645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6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0"/>
            <a:ext cx="12240000" cy="6879819"/>
          </a:xfrm>
          <a:prstGeom prst="rect">
            <a:avLst/>
          </a:prstGeom>
        </p:spPr>
      </p:pic>
      <p:sp>
        <p:nvSpPr>
          <p:cNvPr id="12" name="Espace réservé du texte 11"/>
          <p:cNvSpPr>
            <a:spLocks noGrp="1"/>
          </p:cNvSpPr>
          <p:nvPr>
            <p:ph type="body" sz="quarter" idx="13" hasCustomPrompt="1"/>
          </p:nvPr>
        </p:nvSpPr>
        <p:spPr>
          <a:xfrm>
            <a:off x="1066432" y="1997805"/>
            <a:ext cx="7402857" cy="1236236"/>
          </a:xfrm>
          <a:prstGeom prst="rect">
            <a:avLst/>
          </a:prstGeom>
        </p:spPr>
        <p:txBody>
          <a:bodyPr vert="horz" wrap="square" lIns="0" tIns="0" rIns="0" bIns="0" anchor="ctr">
            <a:spAutoFit/>
          </a:bodyPr>
          <a:lstStyle>
            <a:lvl1pPr algn="l">
              <a:buFontTx/>
              <a:buNone/>
              <a:defRPr sz="4000" b="0" baseline="0">
                <a:solidFill>
                  <a:schemeClr val="bg1"/>
                </a:solidFill>
                <a:latin typeface="Montserrat SemiBold" panose="00000700000000000000" pitchFamily="2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FontTx/>
              <a:buNone/>
              <a:defRPr>
                <a:solidFill>
                  <a:srgbClr val="1E386B"/>
                </a:solidFill>
              </a:defRPr>
            </a:lvl2pPr>
            <a:lvl3pPr>
              <a:buFontTx/>
              <a:buNone/>
              <a:defRPr>
                <a:solidFill>
                  <a:srgbClr val="1E386B"/>
                </a:solidFill>
              </a:defRPr>
            </a:lvl3pPr>
            <a:lvl4pPr>
              <a:buFontTx/>
              <a:buNone/>
              <a:defRPr>
                <a:solidFill>
                  <a:srgbClr val="1E386B"/>
                </a:solidFill>
              </a:defRPr>
            </a:lvl4pPr>
            <a:lvl5pPr>
              <a:buFontTx/>
              <a:buNone/>
              <a:defRPr>
                <a:solidFill>
                  <a:srgbClr val="1E386B"/>
                </a:solidFill>
              </a:defRPr>
            </a:lvl5pPr>
          </a:lstStyle>
          <a:p>
            <a:pPr lvl="0"/>
            <a:r>
              <a:rPr lang="en-US" dirty="0"/>
              <a:t>Test Presentation</a:t>
            </a:r>
          </a:p>
          <a:p>
            <a:pPr lvl="0"/>
            <a:r>
              <a:rPr lang="en-US" dirty="0"/>
              <a:t>Click to add title</a:t>
            </a:r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066432" y="4275445"/>
            <a:ext cx="7402857" cy="378210"/>
          </a:xfrm>
          <a:prstGeom prst="rect">
            <a:avLst/>
          </a:prstGeom>
        </p:spPr>
        <p:txBody>
          <a:bodyPr vert="horz" lIns="0" tIns="0" rIns="0" bIns="0" anchor="ctr">
            <a:normAutofit/>
          </a:bodyPr>
          <a:lstStyle>
            <a:lvl1pPr algn="l">
              <a:buNone/>
              <a:defRPr sz="2000" baseline="0">
                <a:solidFill>
                  <a:schemeClr val="accent5"/>
                </a:solidFill>
                <a:latin typeface="Montserrat" panose="00000500000000000000" pitchFamily="2" charset="0"/>
                <a:cs typeface="Arial"/>
              </a:defRPr>
            </a:lvl1pPr>
            <a:lvl2pPr algn="r">
              <a:buNone/>
              <a:defRPr/>
            </a:lvl2pPr>
            <a:lvl3pPr algn="r">
              <a:buNone/>
              <a:defRPr/>
            </a:lvl3pPr>
            <a:lvl4pPr algn="r">
              <a:buNone/>
              <a:defRPr/>
            </a:lvl4pPr>
            <a:lvl5pPr algn="r">
              <a:buNone/>
              <a:defRPr/>
            </a:lvl5pPr>
          </a:lstStyle>
          <a:p>
            <a:pPr lvl="0"/>
            <a:r>
              <a:rPr lang="fr-FR" dirty="0"/>
              <a:t>Speaker / Project / Organisation</a:t>
            </a:r>
          </a:p>
        </p:txBody>
      </p:sp>
      <p:sp>
        <p:nvSpPr>
          <p:cNvPr id="5" name="Espace réservé du text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066432" y="3547178"/>
            <a:ext cx="7402857" cy="533110"/>
          </a:xfrm>
          <a:prstGeom prst="rect">
            <a:avLst/>
          </a:prstGeom>
        </p:spPr>
        <p:txBody>
          <a:bodyPr vert="horz" lIns="0" tIns="0" rIns="0" bIns="0" anchor="ctr"/>
          <a:lstStyle>
            <a:lvl1pPr algn="l">
              <a:buFontTx/>
              <a:buNone/>
              <a:defRPr sz="3000" b="0">
                <a:solidFill>
                  <a:schemeClr val="accent5"/>
                </a:solidFill>
                <a:latin typeface="Montserrat" panose="00000500000000000000" pitchFamily="2" charset="0"/>
                <a:cs typeface="Arial"/>
              </a:defRPr>
            </a:lvl1pPr>
            <a:lvl2pPr>
              <a:buFontTx/>
              <a:buNone/>
              <a:defRPr>
                <a:solidFill>
                  <a:srgbClr val="1E386B"/>
                </a:solidFill>
              </a:defRPr>
            </a:lvl2pPr>
            <a:lvl3pPr>
              <a:buFontTx/>
              <a:buNone/>
              <a:defRPr>
                <a:solidFill>
                  <a:srgbClr val="1E386B"/>
                </a:solidFill>
              </a:defRPr>
            </a:lvl3pPr>
            <a:lvl4pPr>
              <a:buFontTx/>
              <a:buNone/>
              <a:defRPr>
                <a:solidFill>
                  <a:srgbClr val="1E386B"/>
                </a:solidFill>
              </a:defRPr>
            </a:lvl4pPr>
            <a:lvl5pPr>
              <a:buFontTx/>
              <a:buNone/>
              <a:defRPr>
                <a:solidFill>
                  <a:srgbClr val="1E386B"/>
                </a:solidFill>
              </a:defRPr>
            </a:lvl5pPr>
          </a:lstStyle>
          <a:p>
            <a:pPr lvl="0"/>
            <a:r>
              <a:rPr lang="fr-FR" dirty="0"/>
              <a:t>Venue / Date / Event / </a:t>
            </a:r>
            <a:r>
              <a:rPr lang="fr-FR" dirty="0" err="1"/>
              <a:t>Subtitle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3752" y="5419756"/>
            <a:ext cx="1562400" cy="8912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134" y="558385"/>
            <a:ext cx="648072" cy="43204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790214" y="612826"/>
            <a:ext cx="9346346" cy="3231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GB" sz="1000" b="0" i="0" kern="1200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+mn-ea"/>
                <a:cs typeface="Arial" panose="020B0604020202020204" pitchFamily="34" charset="0"/>
              </a:rPr>
              <a:t>This project has received funding from the European Union’s Horizon 2020 Research and Innovation programme under GA No 101004730.</a:t>
            </a:r>
            <a:endParaRPr lang="en-GB" sz="800" dirty="0">
              <a:solidFill>
                <a:schemeClr val="bg1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063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Marcello Losasso–  WP4 – I.FAST OSC  Meeting Nov.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9839-AA0F-4FC0-B433-6D4C9F8DF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67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Marcello Losasso–  WP4 – I.FAST OSC  Meeting Nov.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9839-AA0F-4FC0-B433-6D4C9F8DF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804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Marcello Losasso–  WP4 – I.FAST OSC  Meeting Nov.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9839-AA0F-4FC0-B433-6D4C9F8DF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6147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Marcello Losasso–  WP4 – I.FAST OSC  Meeting Nov.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9839-AA0F-4FC0-B433-6D4C9F8DF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377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Marcello Losasso–  WP4 – I.FAST OSC  Meeting Nov. 2021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9839-AA0F-4FC0-B433-6D4C9F8DF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9880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Marcello Losasso–  WP4 – I.FAST OSC  Meeting Nov.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9839-AA0F-4FC0-B433-6D4C9F8DF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1902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Marcello Losasso–  WP4 – I.FAST OSC  Meeting Nov.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9839-AA0F-4FC0-B433-6D4C9F8DF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5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Marcello Losasso–  WP4 – I.FAST OSC  Meeting Nov.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9839-AA0F-4FC0-B433-6D4C9F8DF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1809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Marcello Losasso–  WP4 – I.FAST OSC  Meeting Nov.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9839-AA0F-4FC0-B433-6D4C9F8DF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5134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Marcello Losasso–  WP4 – I.FAST OSC  Meeting Nov.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9839-AA0F-4FC0-B433-6D4C9F8DF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984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" y="0"/>
            <a:ext cx="12240000" cy="6879819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0"/>
            <a:ext cx="12240000" cy="6879600"/>
          </a:xfrm>
          <a:prstGeom prst="rect">
            <a:avLst/>
          </a:prstGeom>
          <a:blipFill dpi="0" rotWithShape="1">
            <a:blip r:embed="rId3">
              <a:alphaModFix amt="20000"/>
            </a:blip>
            <a:srcRect/>
            <a:stretch>
              <a:fillRect t="-9305" b="-9305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44787" y="556840"/>
            <a:ext cx="2131621" cy="12159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867" y="5816297"/>
            <a:ext cx="648072" cy="43204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784947" y="5755322"/>
            <a:ext cx="5031133" cy="55399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GB" sz="1000" b="0" i="0" kern="1200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+mn-ea"/>
                <a:cs typeface="Arial" panose="020B0604020202020204" pitchFamily="34" charset="0"/>
              </a:rPr>
              <a:t>This project has received funding from the European Union’s Horizon 2020 Research and Innovation programme under GA No 101004730.</a:t>
            </a:r>
            <a:endParaRPr lang="en-GB" sz="800" dirty="0">
              <a:solidFill>
                <a:schemeClr val="bg1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6453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Marcello Losasso–  WP4 – I.FAST OSC  Meeting Nov.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9839-AA0F-4FC0-B433-6D4C9F8DF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56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636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6000" y="6129202"/>
            <a:ext cx="57600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r>
              <a:rPr lang="en-US"/>
              <a:t>Marcello Losasso–  WP4 – I.FAST OSC  Meeting Nov. 2021</a:t>
            </a:r>
            <a:endParaRPr lang="en-US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96400" y="6129202"/>
            <a:ext cx="16574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fld id="{F7A1A58B-7BA1-7E42-8231-6D1CB1C760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55"/>
          <a:stretch/>
        </p:blipFill>
        <p:spPr>
          <a:xfrm rot="5400000">
            <a:off x="8576564" y="3261320"/>
            <a:ext cx="6895511" cy="33536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00" y="5902053"/>
            <a:ext cx="1440160" cy="819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608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+ Two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7636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636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6000" y="6129202"/>
            <a:ext cx="57600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r>
              <a:rPr lang="en-US"/>
              <a:t>Marcello Losasso–  WP4 – I.FAST OSC  Meeting Nov. 2021</a:t>
            </a:r>
            <a:endParaRPr lang="en-US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96400" y="6129202"/>
            <a:ext cx="16574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fld id="{F7A1A58B-7BA1-7E42-8231-6D1CB1C760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55"/>
          <a:stretch/>
        </p:blipFill>
        <p:spPr>
          <a:xfrm rot="5400000">
            <a:off x="8576564" y="3261320"/>
            <a:ext cx="6895511" cy="33536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00" y="5902053"/>
            <a:ext cx="1440160" cy="819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59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0">
                <a:latin typeface="Montserrat SemiBold" panose="000007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8416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0">
                <a:latin typeface="Montserrat SemiBold" panose="000007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8416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6000" y="6129202"/>
            <a:ext cx="57600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r>
              <a:rPr lang="en-US"/>
              <a:t>Marcello Losasso–  WP4 – I.FAST OSC  Meeting Nov. 2021</a:t>
            </a:r>
            <a:endParaRPr lang="en-US" dirty="0"/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96400" y="6129202"/>
            <a:ext cx="16574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fld id="{F7A1A58B-7BA1-7E42-8231-6D1CB1C760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55"/>
          <a:stretch/>
        </p:blipFill>
        <p:spPr>
          <a:xfrm rot="5400000">
            <a:off x="8576564" y="3261320"/>
            <a:ext cx="6895511" cy="33536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00" y="5902053"/>
            <a:ext cx="1440160" cy="819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306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12819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35280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6000" y="6129202"/>
            <a:ext cx="57600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r>
              <a:rPr lang="en-US"/>
              <a:t>Marcello Losasso–  WP4 – I.FAST OSC  Meeting Nov. 2021</a:t>
            </a:r>
            <a:endParaRPr lang="en-US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96400" y="6129202"/>
            <a:ext cx="16574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fld id="{F7A1A58B-7BA1-7E42-8231-6D1CB1C760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55"/>
          <a:stretch/>
        </p:blipFill>
        <p:spPr>
          <a:xfrm rot="5400000">
            <a:off x="8576564" y="3261320"/>
            <a:ext cx="6895511" cy="33536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00" y="5902053"/>
            <a:ext cx="1440160" cy="819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773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rai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78750" y="457200"/>
            <a:ext cx="6175050" cy="5116834"/>
          </a:xfrm>
        </p:spPr>
        <p:txBody>
          <a:bodyPr>
            <a:normAutofit/>
          </a:bodyPr>
          <a:lstStyle>
            <a:lvl1pPr marL="0" indent="0">
              <a:buNone/>
              <a:defRPr sz="3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51663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6000" y="6129202"/>
            <a:ext cx="57600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r>
              <a:rPr lang="en-US"/>
              <a:t>Marcello Losasso–  WP4 – I.FAST OSC  Meeting Nov. 2021</a:t>
            </a:r>
            <a:endParaRPr lang="en-US" dirty="0"/>
          </a:p>
        </p:txBody>
      </p:sp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96400" y="6129202"/>
            <a:ext cx="16574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fld id="{F7A1A58B-7BA1-7E42-8231-6D1CB1C760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00" y="5902053"/>
            <a:ext cx="1440160" cy="819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774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75520" y="1268760"/>
            <a:ext cx="9361040" cy="3912840"/>
          </a:xfrm>
        </p:spPr>
        <p:txBody>
          <a:bodyPr>
            <a:normAutofit/>
          </a:bodyPr>
          <a:lstStyle>
            <a:lvl1pPr marL="0" indent="0">
              <a:buNone/>
              <a:defRPr sz="3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069048" y="5390488"/>
            <a:ext cx="6629333" cy="195262"/>
          </a:xfrm>
        </p:spPr>
        <p:txBody>
          <a:bodyPr anchor="ctr"/>
          <a:lstStyle>
            <a:lvl1pPr marL="0" indent="0">
              <a:buNone/>
              <a:defRPr sz="1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Click to </a:t>
            </a:r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caption</a:t>
            </a:r>
            <a:endParaRPr lang="fr-FR" dirty="0"/>
          </a:p>
        </p:txBody>
      </p:sp>
      <p:sp>
        <p:nvSpPr>
          <p:cNvPr id="13" name="Titre 1"/>
          <p:cNvSpPr>
            <a:spLocks noGrp="1"/>
          </p:cNvSpPr>
          <p:nvPr>
            <p:ph type="title" hasCustomPrompt="1"/>
          </p:nvPr>
        </p:nvSpPr>
        <p:spPr>
          <a:xfrm>
            <a:off x="1069049" y="555625"/>
            <a:ext cx="10067512" cy="561974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Click to </a:t>
            </a:r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en-GB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6000" y="6129202"/>
            <a:ext cx="57600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r>
              <a:rPr lang="en-US"/>
              <a:t>Marcello Losasso–  WP4 – I.FAST OSC  Meeting Nov. 2021</a:t>
            </a:r>
            <a:endParaRPr lang="en-US" dirty="0"/>
          </a:p>
        </p:txBody>
      </p:sp>
      <p:sp>
        <p:nvSpPr>
          <p:cNvPr id="1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96400" y="6129202"/>
            <a:ext cx="16574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fld id="{F7A1A58B-7BA1-7E42-8231-6D1CB1C760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00" y="5902053"/>
            <a:ext cx="1440160" cy="819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357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6000" y="6129202"/>
            <a:ext cx="57600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r>
              <a:rPr lang="en-US"/>
              <a:t>Marcello Losasso–  WP4 – I.FAST OSC  Meeting Nov. 2021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96400" y="6129202"/>
            <a:ext cx="16574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fld id="{F7A1A58B-7BA1-7E42-8231-6D1CB1C760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55"/>
          <a:stretch/>
        </p:blipFill>
        <p:spPr>
          <a:xfrm rot="5400000">
            <a:off x="8576564" y="3261320"/>
            <a:ext cx="6895511" cy="3353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00" y="5902053"/>
            <a:ext cx="1440160" cy="819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496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r>
              <a:rPr lang="en-US"/>
              <a:t>Marcello Losasso–  WP4 – I.FAST OSC  Meeting Nov.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fld id="{F7A1A58B-7BA1-7E42-8231-6D1CB1C76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6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11" r:id="rId2"/>
    <p:sldLayoutId id="2147483694" r:id="rId3"/>
    <p:sldLayoutId id="2147483696" r:id="rId4"/>
    <p:sldLayoutId id="2147483697" r:id="rId5"/>
    <p:sldLayoutId id="2147483700" r:id="rId6"/>
    <p:sldLayoutId id="2147483701" r:id="rId7"/>
    <p:sldLayoutId id="2147483710" r:id="rId8"/>
    <p:sldLayoutId id="2147483699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5"/>
          </a:solidFill>
          <a:latin typeface="Montserrat ExtraBold" panose="000009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/>
        <a:buChar char="•"/>
        <a:defRPr sz="28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/>
        <a:buChar char="•"/>
        <a:defRPr sz="24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/>
        <a:buChar char="•"/>
        <a:defRPr sz="20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/>
        <a:buChar char="•"/>
        <a:defRPr sz="18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/>
        <a:buChar char="•"/>
        <a:defRPr sz="18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Marcello Losasso–  WP4 – I.FAST OSC  Meeting Nov.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C9839-AA0F-4FC0-B433-6D4C9F8DF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041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96400" y="6129202"/>
            <a:ext cx="16574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fld id="{F7A1A58B-7BA1-7E42-8231-6D1CB1C760B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22F538D-C17E-394C-B24E-643F878DBE2A}"/>
              </a:ext>
            </a:extLst>
          </p:cNvPr>
          <p:cNvSpPr/>
          <p:nvPr/>
        </p:nvSpPr>
        <p:spPr>
          <a:xfrm>
            <a:off x="1561407" y="363673"/>
            <a:ext cx="9069184" cy="35693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991D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IFAST IIF PITCH 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[Insert Submission Title]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[Insert Lead Organization and IFAST member]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[Insert industrial partner Organization]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63B1F93-EF68-F54F-9042-51E2D042E20F}"/>
              </a:ext>
            </a:extLst>
          </p:cNvPr>
          <p:cNvSpPr txBox="1"/>
          <p:nvPr/>
        </p:nvSpPr>
        <p:spPr>
          <a:xfrm>
            <a:off x="5098470" y="4575320"/>
            <a:ext cx="22216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INSERT LEAD ORGANIZATION LOGO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8E5ADA-809B-FE4E-881A-AD8924F73555}"/>
              </a:ext>
            </a:extLst>
          </p:cNvPr>
          <p:cNvSpPr/>
          <p:nvPr/>
        </p:nvSpPr>
        <p:spPr>
          <a:xfrm>
            <a:off x="8400256" y="4825452"/>
            <a:ext cx="3105546" cy="1690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u="sng" dirty="0"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Submitted by:</a:t>
            </a:r>
          </a:p>
          <a:p>
            <a:pPr algn="r"/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Primary Contact Name</a:t>
            </a:r>
          </a:p>
          <a:p>
            <a:pPr algn="r"/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Primary Contact Title</a:t>
            </a:r>
          </a:p>
        </p:txBody>
      </p:sp>
    </p:spTree>
    <p:extLst>
      <p:ext uri="{BB962C8B-B14F-4D97-AF65-F5344CB8AC3E}">
        <p14:creationId xmlns:p14="http://schemas.microsoft.com/office/powerpoint/2010/main" val="1205124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96400" y="6129202"/>
            <a:ext cx="16574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fld id="{F7A1A58B-7BA1-7E42-8231-6D1CB1C760B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261AFC-509E-9F46-992A-58F8196358ED}"/>
              </a:ext>
            </a:extLst>
          </p:cNvPr>
          <p:cNvSpPr txBox="1"/>
          <p:nvPr/>
        </p:nvSpPr>
        <p:spPr>
          <a:xfrm>
            <a:off x="4079776" y="548680"/>
            <a:ext cx="35385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Contact information</a:t>
            </a:r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81B20125-8768-3840-A777-6A41ABEC02E0}"/>
              </a:ext>
            </a:extLst>
          </p:cNvPr>
          <p:cNvSpPr txBox="1">
            <a:spLocks/>
          </p:cNvSpPr>
          <p:nvPr/>
        </p:nvSpPr>
        <p:spPr>
          <a:xfrm>
            <a:off x="3370316" y="2495359"/>
            <a:ext cx="4381867" cy="2558375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/>
              <a:buChar char="•"/>
              <a:defRPr sz="2800" kern="120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/>
              <a:buChar char="•"/>
              <a:defRPr sz="2000" kern="120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</a:pPr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Primary Contact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</a:pPr>
            <a:r>
              <a:rPr lang="en-US" sz="1600" b="1" dirty="0">
                <a:solidFill>
                  <a:srgbClr val="0F92C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</a:pPr>
            <a:r>
              <a:rPr lang="en-US" sz="1200" cap="al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Title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</a:pPr>
            <a:r>
              <a:rPr lang="en-US" sz="1200" cap="al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</a:pPr>
            <a:r>
              <a:rPr lang="en-US" sz="1200" cap="al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Mobile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</a:pP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E-MAIL: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</a:pP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WEBSITE: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</a:pP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SOCIAL MEDIA:</a:t>
            </a:r>
            <a:endParaRPr lang="en-US" sz="1200" dirty="0">
              <a:solidFill>
                <a:srgbClr val="0F92C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18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96400" y="6129202"/>
            <a:ext cx="16574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fld id="{F7A1A58B-7BA1-7E42-8231-6D1CB1C760B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542EE27-4E2D-7B40-81BB-89EDB591B9A8}"/>
              </a:ext>
            </a:extLst>
          </p:cNvPr>
          <p:cNvSpPr txBox="1"/>
          <p:nvPr/>
        </p:nvSpPr>
        <p:spPr>
          <a:xfrm>
            <a:off x="4079776" y="548680"/>
            <a:ext cx="36886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Background and aim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835EC22-7D1A-C04A-BEF4-9AC399A83135}"/>
              </a:ext>
            </a:extLst>
          </p:cNvPr>
          <p:cNvSpPr txBox="1">
            <a:spLocks/>
          </p:cNvSpPr>
          <p:nvPr/>
        </p:nvSpPr>
        <p:spPr>
          <a:xfrm>
            <a:off x="475861" y="1408923"/>
            <a:ext cx="11280710" cy="374827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/>
              <a:buChar char="•"/>
              <a:defRPr sz="2800" kern="120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/>
              <a:buChar char="•"/>
              <a:defRPr sz="2000" kern="120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/>
              <a:t>Tell Evaluators about your invention, research, technology, innovation, start-up, small business, etc.</a:t>
            </a:r>
          </a:p>
          <a:p>
            <a:pPr>
              <a:spcBef>
                <a:spcPts val="1600"/>
              </a:spcBef>
            </a:pPr>
            <a:r>
              <a:rPr lang="en-US" sz="2400" dirty="0"/>
              <a:t>What is the aim of your project? Which specific problem in the accelerator domain does it solve? How can also address the sustainability of future installations?</a:t>
            </a:r>
          </a:p>
          <a:p>
            <a:pPr>
              <a:spcBef>
                <a:spcPts val="1600"/>
              </a:spcBef>
            </a:pPr>
            <a:r>
              <a:rPr lang="en-US" sz="2400" dirty="0"/>
              <a:t>How does it work (non-confidential information only)?</a:t>
            </a:r>
          </a:p>
          <a:p>
            <a:pPr>
              <a:spcBef>
                <a:spcPts val="1600"/>
              </a:spcBef>
            </a:pPr>
            <a:r>
              <a:rPr lang="en-US" sz="2400" dirty="0"/>
              <a:t>What makes it unique?</a:t>
            </a:r>
          </a:p>
          <a:p>
            <a:pPr>
              <a:spcBef>
                <a:spcPts val="1600"/>
              </a:spcBef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63882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96400" y="6129202"/>
            <a:ext cx="16574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fld id="{F7A1A58B-7BA1-7E42-8231-6D1CB1C760B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542EE27-4E2D-7B40-81BB-89EDB591B9A8}"/>
              </a:ext>
            </a:extLst>
          </p:cNvPr>
          <p:cNvSpPr txBox="1"/>
          <p:nvPr/>
        </p:nvSpPr>
        <p:spPr>
          <a:xfrm>
            <a:off x="4079776" y="548680"/>
            <a:ext cx="3329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Technical overview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835EC22-7D1A-C04A-BEF4-9AC399A83135}"/>
              </a:ext>
            </a:extLst>
          </p:cNvPr>
          <p:cNvSpPr txBox="1">
            <a:spLocks/>
          </p:cNvSpPr>
          <p:nvPr/>
        </p:nvSpPr>
        <p:spPr>
          <a:xfrm>
            <a:off x="475861" y="1408923"/>
            <a:ext cx="11280710" cy="374827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/>
              <a:buChar char="•"/>
              <a:defRPr sz="2800" kern="120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/>
              <a:buChar char="•"/>
              <a:defRPr sz="2000" kern="120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Demonstrate what done so far in the field, and proof of concept if possible</a:t>
            </a:r>
          </a:p>
          <a:p>
            <a:r>
              <a:rPr lang="en-US" dirty="0"/>
              <a:t>Show samples, images, data, graphs, charts, or anything else that further highlights the value of the proposed solution.</a:t>
            </a:r>
          </a:p>
          <a:p>
            <a:r>
              <a:rPr lang="en-US" dirty="0"/>
              <a:t>Report the current status of the technology presented and the plan of development </a:t>
            </a:r>
          </a:p>
        </p:txBody>
      </p:sp>
    </p:spTree>
    <p:extLst>
      <p:ext uri="{BB962C8B-B14F-4D97-AF65-F5344CB8AC3E}">
        <p14:creationId xmlns:p14="http://schemas.microsoft.com/office/powerpoint/2010/main" val="1423434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96400" y="6129202"/>
            <a:ext cx="16574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fld id="{F7A1A58B-7BA1-7E42-8231-6D1CB1C760B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542EE27-4E2D-7B40-81BB-89EDB591B9A8}"/>
              </a:ext>
            </a:extLst>
          </p:cNvPr>
          <p:cNvSpPr txBox="1"/>
          <p:nvPr/>
        </p:nvSpPr>
        <p:spPr>
          <a:xfrm>
            <a:off x="4079776" y="548680"/>
            <a:ext cx="36962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Technical overview/2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835EC22-7D1A-C04A-BEF4-9AC399A83135}"/>
              </a:ext>
            </a:extLst>
          </p:cNvPr>
          <p:cNvSpPr txBox="1">
            <a:spLocks/>
          </p:cNvSpPr>
          <p:nvPr/>
        </p:nvSpPr>
        <p:spPr>
          <a:xfrm>
            <a:off x="475861" y="1408923"/>
            <a:ext cx="11280710" cy="374827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/>
              <a:buChar char="•"/>
              <a:defRPr sz="2800" kern="120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/>
              <a:buChar char="•"/>
              <a:defRPr sz="2000" kern="120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Continue from </a:t>
            </a:r>
            <a:r>
              <a:rPr lang="en-US" dirty="0" err="1"/>
              <a:t>pag</a:t>
            </a:r>
            <a:r>
              <a:rPr lang="en-US" dirty="0"/>
              <a:t> before, if necessary</a:t>
            </a:r>
          </a:p>
        </p:txBody>
      </p:sp>
    </p:spTree>
    <p:extLst>
      <p:ext uri="{BB962C8B-B14F-4D97-AF65-F5344CB8AC3E}">
        <p14:creationId xmlns:p14="http://schemas.microsoft.com/office/powerpoint/2010/main" val="2409788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96400" y="6129202"/>
            <a:ext cx="16574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fld id="{F7A1A58B-7BA1-7E42-8231-6D1CB1C760B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542EE27-4E2D-7B40-81BB-89EDB591B9A8}"/>
              </a:ext>
            </a:extLst>
          </p:cNvPr>
          <p:cNvSpPr txBox="1"/>
          <p:nvPr/>
        </p:nvSpPr>
        <p:spPr>
          <a:xfrm>
            <a:off x="4079776" y="548680"/>
            <a:ext cx="48460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Work Plan and risk analysis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835EC22-7D1A-C04A-BEF4-9AC399A83135}"/>
              </a:ext>
            </a:extLst>
          </p:cNvPr>
          <p:cNvSpPr txBox="1">
            <a:spLocks/>
          </p:cNvSpPr>
          <p:nvPr/>
        </p:nvSpPr>
        <p:spPr>
          <a:xfrm>
            <a:off x="475861" y="1408923"/>
            <a:ext cx="11280710" cy="374827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/>
              <a:buChar char="•"/>
              <a:defRPr sz="2800" kern="120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/>
              <a:buChar char="•"/>
              <a:defRPr sz="2000" kern="120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Discuss your team and organizational expertise related to the project</a:t>
            </a:r>
          </a:p>
          <a:p>
            <a:r>
              <a:rPr lang="en-US" dirty="0"/>
              <a:t>Present a Work package breakdown and responsibilities among partners </a:t>
            </a:r>
          </a:p>
          <a:p>
            <a:r>
              <a:rPr lang="en-US" dirty="0"/>
              <a:t>Show a schedule of the project with 3 milestones, 3 deliverables, 2 payments.</a:t>
            </a:r>
          </a:p>
          <a:p>
            <a:r>
              <a:rPr lang="en-US" dirty="0"/>
              <a:t>A risk analysis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15779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96400" y="6129202"/>
            <a:ext cx="16574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fld id="{F7A1A58B-7BA1-7E42-8231-6D1CB1C760B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24B7A6-4171-4848-B6C3-F6E6438B9927}"/>
              </a:ext>
            </a:extLst>
          </p:cNvPr>
          <p:cNvSpPr txBox="1"/>
          <p:nvPr/>
        </p:nvSpPr>
        <p:spPr>
          <a:xfrm>
            <a:off x="4079776" y="548680"/>
            <a:ext cx="41962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Applications and impact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D4CC46C-5626-124E-80BE-C5F0D5F9FCBD}"/>
              </a:ext>
            </a:extLst>
          </p:cNvPr>
          <p:cNvSpPr txBox="1">
            <a:spLocks/>
          </p:cNvSpPr>
          <p:nvPr/>
        </p:nvSpPr>
        <p:spPr>
          <a:xfrm>
            <a:off x="475861" y="1408922"/>
            <a:ext cx="11280710" cy="476804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/>
              <a:buChar char="•"/>
              <a:defRPr sz="2800" kern="120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/>
              <a:buChar char="•"/>
              <a:defRPr sz="2000" kern="120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 dirty="0"/>
              <a:t>In addition to the accelerator sector what impact will your innovation have on the commercial, industrial and/or consumer sectors? For example: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What are the potential applications or uses for your innovation?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Who is your target audience or market(s) and what industries will you impact or penetrate?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How have you validated this?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What is the projected market size, growth, etc.?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9201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96400" y="6129202"/>
            <a:ext cx="16574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fld id="{F7A1A58B-7BA1-7E42-8231-6D1CB1C760B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191109-906C-0E4F-9223-286C2A470A61}"/>
              </a:ext>
            </a:extLst>
          </p:cNvPr>
          <p:cNvSpPr txBox="1"/>
          <p:nvPr/>
        </p:nvSpPr>
        <p:spPr>
          <a:xfrm>
            <a:off x="4079776" y="548680"/>
            <a:ext cx="25250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Business Plan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6977799-F696-7B41-B74A-A9A0A479CF25}"/>
              </a:ext>
            </a:extLst>
          </p:cNvPr>
          <p:cNvSpPr txBox="1">
            <a:spLocks/>
          </p:cNvSpPr>
          <p:nvPr/>
        </p:nvSpPr>
        <p:spPr>
          <a:xfrm>
            <a:off x="475861" y="1408922"/>
            <a:ext cx="11280710" cy="476804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/>
              <a:buChar char="•"/>
              <a:defRPr sz="2800" kern="120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/>
              <a:buChar char="•"/>
              <a:defRPr sz="2000" kern="120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What makes your innovation attractive to Accelerators scientists?</a:t>
            </a:r>
          </a:p>
          <a:p>
            <a:r>
              <a:rPr lang="en-US" sz="2400" dirty="0"/>
              <a:t>What is the intellectual property status?</a:t>
            </a:r>
          </a:p>
          <a:p>
            <a:r>
              <a:rPr lang="en-US" sz="2400" dirty="0"/>
              <a:t>Who owns the technology, IP, brand, etc.?</a:t>
            </a:r>
          </a:p>
          <a:p>
            <a:r>
              <a:rPr lang="en-US" sz="2400" dirty="0"/>
              <a:t>What other partners, investors, funding and/or awards have you already secured?</a:t>
            </a:r>
          </a:p>
          <a:p>
            <a:r>
              <a:rPr lang="en-US" sz="2400" dirty="0"/>
              <a:t>If applicable, who are your current clients, buyers and/or revenue sources?</a:t>
            </a:r>
          </a:p>
          <a:p>
            <a:r>
              <a:rPr lang="en-US" sz="2400" dirty="0"/>
              <a:t>Discuss commercialization, scalability, industrialization and manufacturability, etc.</a:t>
            </a:r>
          </a:p>
          <a:p>
            <a:r>
              <a:rPr lang="en-US" sz="2400" dirty="0"/>
              <a:t>Discuss business and revenue models, if applicable</a:t>
            </a:r>
            <a:endParaRPr lang="en-US" sz="32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3959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96400" y="6129202"/>
            <a:ext cx="16574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fld id="{F7A1A58B-7BA1-7E42-8231-6D1CB1C760B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261AFC-509E-9F46-992A-58F8196358ED}"/>
              </a:ext>
            </a:extLst>
          </p:cNvPr>
          <p:cNvSpPr txBox="1"/>
          <p:nvPr/>
        </p:nvSpPr>
        <p:spPr>
          <a:xfrm>
            <a:off x="4079776" y="548680"/>
            <a:ext cx="39493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The commercialization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F9AEB16-56E4-8145-A964-7F724AD4E672}"/>
              </a:ext>
            </a:extLst>
          </p:cNvPr>
          <p:cNvSpPr txBox="1">
            <a:spLocks/>
          </p:cNvSpPr>
          <p:nvPr/>
        </p:nvSpPr>
        <p:spPr>
          <a:xfrm>
            <a:off x="475861" y="1408922"/>
            <a:ext cx="11280710" cy="476804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/>
              <a:buChar char="•"/>
              <a:defRPr sz="2800" kern="120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/>
              <a:buChar char="•"/>
              <a:defRPr sz="2000" kern="120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After IIF, what is next for your technology? (e.g. further development, prototype, licensing, commercialization, EU grants and projects, nothing)</a:t>
            </a:r>
          </a:p>
          <a:p>
            <a:r>
              <a:rPr lang="en-US" sz="2400" dirty="0"/>
              <a:t>Tell Evaluators what you are looking for in a potential partnership (e.g. funding, partners, resources, clients, etc.)</a:t>
            </a:r>
          </a:p>
          <a:p>
            <a:r>
              <a:rPr lang="en-US" sz="2400" dirty="0"/>
              <a:t>What type of business relationship are trying to establish with an Innovation partner?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52158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96400" y="6129202"/>
            <a:ext cx="16574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fld id="{F7A1A58B-7BA1-7E42-8231-6D1CB1C760B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542EE27-4E2D-7B40-81BB-89EDB591B9A8}"/>
              </a:ext>
            </a:extLst>
          </p:cNvPr>
          <p:cNvSpPr txBox="1"/>
          <p:nvPr/>
        </p:nvSpPr>
        <p:spPr>
          <a:xfrm>
            <a:off x="4079776" y="548680"/>
            <a:ext cx="38655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Resources and budget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835EC22-7D1A-C04A-BEF4-9AC399A83135}"/>
              </a:ext>
            </a:extLst>
          </p:cNvPr>
          <p:cNvSpPr txBox="1">
            <a:spLocks/>
          </p:cNvSpPr>
          <p:nvPr/>
        </p:nvSpPr>
        <p:spPr>
          <a:xfrm>
            <a:off x="475861" y="1408923"/>
            <a:ext cx="11280710" cy="374827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/>
              <a:buChar char="•"/>
              <a:defRPr sz="2800" kern="120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/>
              <a:buChar char="•"/>
              <a:defRPr sz="2000" kern="120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Discuss your team and organizational expertise fully dedicated to the project</a:t>
            </a:r>
          </a:p>
          <a:p>
            <a:r>
              <a:rPr lang="en-US" dirty="0"/>
              <a:t>Discuss the industry participation and involvement</a:t>
            </a:r>
          </a:p>
          <a:p>
            <a:r>
              <a:rPr lang="en-US" dirty="0"/>
              <a:t>Justify how the resources provided by the IIF will be spent</a:t>
            </a:r>
          </a:p>
          <a:p>
            <a:r>
              <a:rPr lang="en-US" dirty="0"/>
              <a:t>Present the expected final result output of the project, as final deliverable.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27543920"/>
      </p:ext>
    </p:extLst>
  </p:cSld>
  <p:clrMapOvr>
    <a:masterClrMapping/>
  </p:clrMapOvr>
</p:sld>
</file>

<file path=ppt/theme/theme1.xml><?xml version="1.0" encoding="utf-8"?>
<a:theme xmlns:a="http://schemas.openxmlformats.org/drawingml/2006/main" name="I.FAST Custom Slides">
  <a:themeElements>
    <a:clrScheme name="I.FAST custom colou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A00C8"/>
      </a:accent1>
      <a:accent2>
        <a:srgbClr val="08EDF9"/>
      </a:accent2>
      <a:accent3>
        <a:srgbClr val="A850D9"/>
      </a:accent3>
      <a:accent4>
        <a:srgbClr val="2776BF"/>
      </a:accent4>
      <a:accent5>
        <a:srgbClr val="0035CB"/>
      </a:accent5>
      <a:accent6>
        <a:srgbClr val="6011D6"/>
      </a:accent6>
      <a:hlink>
        <a:srgbClr val="08EDF9"/>
      </a:hlink>
      <a:folHlink>
        <a:srgbClr val="03777D"/>
      </a:folHlink>
    </a:clrScheme>
    <a:fontScheme name="I.FAST custom fonts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fast_theme" id="{7AE54E39-E136-2946-BAAD-9EC2262D7CA6}" vid="{60EF505A-9AB9-5F42-9EF0-EE8A69267E7D}"/>
    </a:ext>
  </a:extLst>
</a:theme>
</file>

<file path=ppt/theme/theme2.xml><?xml version="1.0" encoding="utf-8"?>
<a:theme xmlns:a="http://schemas.openxmlformats.org/drawingml/2006/main" name="Generi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E8C41D8840084FB026477C57CA843B" ma:contentTypeVersion="0" ma:contentTypeDescription="Create a new document." ma:contentTypeScope="" ma:versionID="70c9404467b5dc7763dc5ae089d9a81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1B81A68-0725-445C-A121-1669D6BEC9DB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9AEE376-BE79-429C-9C22-C97BCB62AE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CE991EF-3D82-46B1-B637-757D2AD10BE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HLU-Pres-test01.thmx</Template>
  <TotalTime>11789</TotalTime>
  <Words>504</Words>
  <Application>Microsoft Office PowerPoint</Application>
  <PresentationFormat>Widescreen</PresentationFormat>
  <Paragraphs>79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Montserrat</vt:lpstr>
      <vt:lpstr>Montserrat ExtraBold</vt:lpstr>
      <vt:lpstr>Montserrat SemiBold</vt:lpstr>
      <vt:lpstr>Tahoma</vt:lpstr>
      <vt:lpstr>I.FAST Custom Slides</vt:lpstr>
      <vt:lpstr>Generic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André-Pierre OLIVIER</dc:creator>
  <cp:lastModifiedBy>Sabrina El Yacoubi</cp:lastModifiedBy>
  <cp:revision>443</cp:revision>
  <dcterms:created xsi:type="dcterms:W3CDTF">2017-04-26T09:15:49Z</dcterms:created>
  <dcterms:modified xsi:type="dcterms:W3CDTF">2022-04-25T13:29:44Z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0x01010001E8C41D8840084FB026477C57CA843B</vt:lpwstr>
  </property>
</Properties>
</file>